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880" r:id="rId2"/>
    <p:sldId id="881" r:id="rId3"/>
    <p:sldId id="882" r:id="rId4"/>
    <p:sldId id="883" r:id="rId5"/>
    <p:sldId id="884" r:id="rId6"/>
    <p:sldId id="885" r:id="rId7"/>
    <p:sldId id="886" r:id="rId8"/>
    <p:sldId id="887" r:id="rId9"/>
    <p:sldId id="888" r:id="rId10"/>
    <p:sldId id="889" r:id="rId11"/>
    <p:sldId id="890" r:id="rId12"/>
    <p:sldId id="891" r:id="rId13"/>
    <p:sldId id="892" r:id="rId14"/>
    <p:sldId id="893" r:id="rId15"/>
    <p:sldId id="894" r:id="rId16"/>
    <p:sldId id="895" r:id="rId17"/>
    <p:sldId id="8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42BBB-B604-42C4-B104-B082745F90D9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1729F-E248-41C2-900D-5C73CBF613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930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Vision Statement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7103D7-D555-46BD-8B4F-B64C2FC8FAF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05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7295E-B948-4B3E-9340-78516D1C3D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777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7295E-B948-4B3E-9340-78516D1C3D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743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7295E-B948-4B3E-9340-78516D1C3D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078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7295E-B948-4B3E-9340-78516D1C3D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907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7295E-B948-4B3E-9340-78516D1C3D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64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7295E-B948-4B3E-9340-78516D1C3D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219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7295E-B948-4B3E-9340-78516D1C3D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98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7295E-B948-4B3E-9340-78516D1C3D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669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7295E-B948-4B3E-9340-78516D1C3D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158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7295E-B948-4B3E-9340-78516D1C3D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795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7295E-B948-4B3E-9340-78516D1C3D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48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7295E-B948-4B3E-9340-78516D1C3D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135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7295E-B948-4B3E-9340-78516D1C3D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1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7295E-B948-4B3E-9340-78516D1C3D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594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7295E-B948-4B3E-9340-78516D1C3D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182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7295E-B948-4B3E-9340-78516D1C3D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390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DFD91-F218-2111-3354-EFD237E40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A4DE3-B2D6-30DA-5A25-58EA7A31E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05B95-EE13-81EA-6B53-477E31EFC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D278F-CE9C-4330-A910-03850B7E2FA5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0B38D-4138-A1B7-978D-9C6A5ECB9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3E1A-3A12-F0BB-E13A-3615C2BD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0D3F-981D-4D09-86C0-2C47EF4D6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104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146CE-18C0-F8BD-D7A8-642B62692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C66401-66D0-D954-1A90-993B980F5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1CBDE-C07E-D1E0-F9A4-BA59A1FC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D278F-CE9C-4330-A910-03850B7E2FA5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F711E-E7FC-2AD6-1763-A6D1C574D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94BF2-80BD-C9D8-D702-6F4ECF1CC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0D3F-981D-4D09-86C0-2C47EF4D6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125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9DC788-3550-AC19-23B3-F94EE573D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6C0CC-4119-D5AB-5A0D-2F201CEF4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85648-EF35-2582-DFEA-E2826A033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D278F-CE9C-4330-A910-03850B7E2FA5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2C63C-57AB-D2FE-EF08-4784D470E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85B7C-6777-7817-AAEA-E341D2CA1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0D3F-981D-4D09-86C0-2C47EF4D6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665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08AEF-CEBE-C176-FAC7-E240BF4B5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93041-8DE2-C602-4755-EE0E3E08A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85F29-3D91-9783-6D34-A669972C9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D278F-CE9C-4330-A910-03850B7E2FA5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967A5-ABE2-FC5C-E329-A4E92772B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C5AC0-C9D7-AE97-C681-6154A136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0D3F-981D-4D09-86C0-2C47EF4D6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52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58713-2CD1-1C01-C6CC-956C91077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3E997-0778-63C6-404F-B0271760C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CDAAD-06CC-CCDA-48C1-03D8601C9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D278F-CE9C-4330-A910-03850B7E2FA5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088B6-95CF-C556-6C60-1850D021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C5F67-1C28-5089-4885-52C46360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0D3F-981D-4D09-86C0-2C47EF4D6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636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25D7B-4DFD-63A0-A3BA-90288C6C7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73A42-9399-5682-F10A-D80C7CBD05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CD822-00C1-1574-2212-CF9EF3561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CBF8C-0881-8592-F624-E311B84CD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D278F-CE9C-4330-A910-03850B7E2FA5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719A0-945F-ACBE-1226-B97E0394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179E4-64C8-8736-621C-E5211C58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0D3F-981D-4D09-86C0-2C47EF4D6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989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BB913-7FC6-5E7D-F8DB-4F883890A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64564-2876-BA67-AD7B-2A3FB5A61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9D378-A5C9-4C3B-F297-916C27479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245CF9-B68C-6C5E-4DE2-AFD2A9093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6A86B7-6774-A6FA-EBB7-3F8047A860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99B137-089D-F91F-C97B-3D317A1E4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D278F-CE9C-4330-A910-03850B7E2FA5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81EF2C-E356-4621-3E92-22EC7D8C3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5AB280-985C-CBC6-93CE-AF69B06E6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0D3F-981D-4D09-86C0-2C47EF4D6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29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336D5-3F43-9AE0-503B-56753E170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9E527-FCCA-D97F-B274-B085C5833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D278F-CE9C-4330-A910-03850B7E2FA5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60849-1D5E-A9FC-D804-A023C6D15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1CF557-3DD8-E9D1-9B5A-D8BE1405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0D3F-981D-4D09-86C0-2C47EF4D6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93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A14BEF-8A8A-1604-78EA-6A68FF6D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D278F-CE9C-4330-A910-03850B7E2FA5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10FE1B-0D48-8585-9A15-B1DF93D00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94E5A-F734-0896-59E4-3BC2D996D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0D3F-981D-4D09-86C0-2C47EF4D6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336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FF032-7A3B-5367-B3BD-22896C57E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C0F08-969D-8FFC-D45A-BF779510F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ADE72-6C71-95C9-2EF5-27C5E915E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9C399-FE54-E1D2-4432-1F9CF818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D278F-CE9C-4330-A910-03850B7E2FA5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76B74-C949-7B6D-FB18-AEF920C00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C76F8-18F5-4343-4E2C-579535B56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0D3F-981D-4D09-86C0-2C47EF4D6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92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B2268-B545-181D-849F-AA182E22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48D5A7-B7A1-204A-D46F-FDBA9FCFD1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9D3A3-B868-76FD-24F5-4ED03C279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A933E-351A-1580-2A5C-03AA68DC0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D278F-CE9C-4330-A910-03850B7E2FA5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0AC17-914D-A700-3F90-9A8D3950D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52932-56B3-4F39-8B75-1BB17C0D9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60D3F-981D-4D09-86C0-2C47EF4D6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82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66C85-040D-64F4-6965-9B0354233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4FA-EFEF-FE32-F14E-7478B86D2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2BCEF-C71D-F466-F4EF-2DCA3A01B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D278F-CE9C-4330-A910-03850B7E2FA5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615A9-22F7-BFCA-CEB6-DCBF27D61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36DCE-B04A-C8C4-781F-D7DBBEAB2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60D3F-981D-4D09-86C0-2C47EF4D68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3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4A5BDC6-46FA-46D0-AEBF-4E72E0035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17" y="4337109"/>
            <a:ext cx="4663440" cy="92478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E0CA44-A4C5-4797-81A5-C57C1535B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228" y="863792"/>
            <a:ext cx="4889074" cy="2565210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Stewardship Case 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7219E2-DE5C-D1CA-B7D3-005B80A7E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60204"/>
            <a:ext cx="4889075" cy="25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36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D26E9F-217F-4553-8F48-32F92A985103}"/>
              </a:ext>
            </a:extLst>
          </p:cNvPr>
          <p:cNvSpPr txBox="1"/>
          <p:nvPr/>
        </p:nvSpPr>
        <p:spPr>
          <a:xfrm>
            <a:off x="2022764" y="1118095"/>
            <a:ext cx="8035637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en-GB" sz="3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Our Priorities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Preserve the character of the village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Ensure that the developments are done to the best standard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Increase/enhance facilities for our residents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048BD50D-469D-4389-9166-D7BBCB05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26" y="4826576"/>
            <a:ext cx="1174175" cy="1174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575F64-4D9B-22FD-DBFF-75C6C9D8D274}"/>
              </a:ext>
            </a:extLst>
          </p:cNvPr>
          <p:cNvSpPr txBox="1"/>
          <p:nvPr/>
        </p:nvSpPr>
        <p:spPr>
          <a:xfrm>
            <a:off x="2992687" y="3369004"/>
            <a:ext cx="5174485" cy="2040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30000"/>
              </a:lnSpc>
            </a:pPr>
            <a:r>
              <a:rPr lang="en-GB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me, stewardship is the difference between a housing development and a sustainable, participative and inclusive community. It neatly ties in with placemaking and creating a ‘love of place,’ Katherine Doughty, 2023.</a:t>
            </a:r>
          </a:p>
          <a:p>
            <a:pPr defTabSz="685800">
              <a:lnSpc>
                <a:spcPct val="130000"/>
              </a:lnSpc>
            </a:pPr>
            <a:endParaRPr lang="en-GB" sz="825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0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D26E9F-217F-4553-8F48-32F92A985103}"/>
              </a:ext>
            </a:extLst>
          </p:cNvPr>
          <p:cNvSpPr txBox="1"/>
          <p:nvPr/>
        </p:nvSpPr>
        <p:spPr>
          <a:xfrm>
            <a:off x="2022764" y="1118096"/>
            <a:ext cx="803563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en-GB" sz="3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Our Plan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Update the Neighbourhood plan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Strengthen the language – </a:t>
            </a:r>
            <a:r>
              <a:rPr lang="en-GB" sz="2400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could to should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may to will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Add Design Code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Numerous other enhancements and additions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Establish a Stewardship arrangement for the Parish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Nature Recovery Network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Climate Emergency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Extremely important to our residents 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EPC plays its part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048BD50D-469D-4389-9166-D7BBCB05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26" y="4826576"/>
            <a:ext cx="1174175" cy="11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62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D26E9F-217F-4553-8F48-32F92A985103}"/>
              </a:ext>
            </a:extLst>
          </p:cNvPr>
          <p:cNvSpPr txBox="1"/>
          <p:nvPr/>
        </p:nvSpPr>
        <p:spPr>
          <a:xfrm>
            <a:off x="2022764" y="1118096"/>
            <a:ext cx="803563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en-GB" sz="3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Stewardship Proposal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Establish a stewardship arrangement for common space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Either independent trust or Parish Council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Start early prior to development commencing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Garden Village and West Eynsham and potential to retrofit prior developments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Alternative of property management receives poor feedback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High costs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Poor quality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Unresponsive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048BD50D-469D-4389-9166-D7BBCB05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26" y="4826576"/>
            <a:ext cx="1174175" cy="11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97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D26E9F-217F-4553-8F48-32F92A985103}"/>
              </a:ext>
            </a:extLst>
          </p:cNvPr>
          <p:cNvSpPr txBox="1"/>
          <p:nvPr/>
        </p:nvSpPr>
        <p:spPr>
          <a:xfrm>
            <a:off x="2022764" y="1118095"/>
            <a:ext cx="803563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en-GB" sz="3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Benefits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Community involvement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Community control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Whole place approach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Funding in perpetuity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Biodiversity balanced with amenity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Leverage our local expertise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048BD50D-469D-4389-9166-D7BBCB05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26" y="4826576"/>
            <a:ext cx="1174175" cy="11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38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D26E9F-217F-4553-8F48-32F92A985103}"/>
              </a:ext>
            </a:extLst>
          </p:cNvPr>
          <p:cNvSpPr txBox="1"/>
          <p:nvPr/>
        </p:nvSpPr>
        <p:spPr>
          <a:xfrm>
            <a:off x="2022764" y="1118095"/>
            <a:ext cx="803563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en-GB" sz="3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Challenges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Complex to set up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Ensuring long-term engagement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Adequate funding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Engagement with developers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048BD50D-469D-4389-9166-D7BBCB05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26" y="4826576"/>
            <a:ext cx="1174175" cy="11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78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D26E9F-217F-4553-8F48-32F92A985103}"/>
              </a:ext>
            </a:extLst>
          </p:cNvPr>
          <p:cNvSpPr txBox="1"/>
          <p:nvPr/>
        </p:nvSpPr>
        <p:spPr>
          <a:xfrm>
            <a:off x="2036039" y="553106"/>
            <a:ext cx="8035637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en-GB" sz="3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What have we learnt?</a:t>
            </a:r>
          </a:p>
          <a:p>
            <a:pPr defTabSz="685800"/>
            <a:r>
              <a:rPr lang="en-GB" sz="2400" u="sng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Residents Survey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2800 surveys delivered, 47 responses (Paper/Survey Monkey)</a:t>
            </a:r>
          </a:p>
          <a:p>
            <a:pPr defTabSz="685800"/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/>
            <a:r>
              <a:rPr lang="en-GB" sz="2400" u="sng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Key Findings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Nearly 100% support for Stewardship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Even split between Parish Council and Community Land Trust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Some variation depending on asset type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buildings vs outdoor space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50% of respondents would get involved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Complex topic for residents to understand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048BD50D-469D-4389-9166-D7BBCB05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26" y="4826576"/>
            <a:ext cx="1174175" cy="11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26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D26E9F-217F-4553-8F48-32F92A985103}"/>
              </a:ext>
            </a:extLst>
          </p:cNvPr>
          <p:cNvSpPr txBox="1"/>
          <p:nvPr/>
        </p:nvSpPr>
        <p:spPr>
          <a:xfrm>
            <a:off x="2022764" y="1118096"/>
            <a:ext cx="803563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en-GB" sz="3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What have we learnt?</a:t>
            </a:r>
          </a:p>
          <a:p>
            <a:pPr defTabSz="685800"/>
            <a:r>
              <a:rPr lang="en-GB" sz="2400" u="sng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Focus Group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Residents from Thornbury Green and Hazeldene Close</a:t>
            </a:r>
          </a:p>
          <a:p>
            <a:pPr defTabSz="685800"/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/>
            <a:r>
              <a:rPr lang="en-GB" sz="2400" u="sng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Key Findings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Lack of transparency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Not value for money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Lack of engagement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Lack of accountability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Poor quality work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Strong interest in alternative arrangements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048BD50D-469D-4389-9166-D7BBCB05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26" y="4826576"/>
            <a:ext cx="1174175" cy="11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63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D26E9F-217F-4553-8F48-32F92A985103}"/>
              </a:ext>
            </a:extLst>
          </p:cNvPr>
          <p:cNvSpPr txBox="1"/>
          <p:nvPr/>
        </p:nvSpPr>
        <p:spPr>
          <a:xfrm>
            <a:off x="2023687" y="463039"/>
            <a:ext cx="8035637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3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Next Steps</a:t>
            </a:r>
          </a:p>
          <a:p>
            <a:pPr defTabSz="685800"/>
            <a:endParaRPr lang="en-GB" sz="3000" b="1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Broad agreement from developers, district council and parish council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Continued support from CFO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Visit examples of successful developments with stewardship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Enshrine in S106 agreements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Revision of our Neighbourhood Plan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Consultation with parish residents and other stakeholders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Develop structure and terms of reference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Financial modelling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Establish organisation at early stage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Meaningful involvement during design, planning and construction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Ready to receive assets and start managing common spaces</a:t>
            </a:r>
          </a:p>
        </p:txBody>
      </p:sp>
      <p:pic>
        <p:nvPicPr>
          <p:cNvPr id="8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048BD50D-469D-4389-9166-D7BBCB05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26" y="5021744"/>
            <a:ext cx="1174175" cy="11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95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D26E9F-217F-4553-8F48-32F92A985103}"/>
              </a:ext>
            </a:extLst>
          </p:cNvPr>
          <p:cNvSpPr txBox="1"/>
          <p:nvPr/>
        </p:nvSpPr>
        <p:spPr>
          <a:xfrm>
            <a:off x="2045276" y="1184198"/>
            <a:ext cx="8035637" cy="3774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en-GB" sz="3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Agenda</a:t>
            </a:r>
          </a:p>
          <a:p>
            <a:pPr marL="257175" indent="-257175" defTabSz="685800">
              <a:buFont typeface="Symbol" panose="05050102010706020507" pitchFamily="18" charset="2"/>
              <a:buChar char="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Introductions</a:t>
            </a:r>
          </a:p>
          <a:p>
            <a:pPr marL="257175" indent="-257175" defTabSz="685800">
              <a:buFont typeface="Symbol" panose="05050102010706020507" pitchFamily="18" charset="2"/>
              <a:buChar char="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Setting the scene</a:t>
            </a:r>
          </a:p>
          <a:p>
            <a:pPr marL="257175" indent="-257175" defTabSz="685800">
              <a:buFont typeface="Symbol" panose="05050102010706020507" pitchFamily="18" charset="2"/>
              <a:buChar char="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Our approach</a:t>
            </a:r>
          </a:p>
          <a:p>
            <a:pPr marL="257175" indent="-257175" defTabSz="685800">
              <a:buFont typeface="Symbol" panose="05050102010706020507" pitchFamily="18" charset="2"/>
              <a:buChar char="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Why Stewardship?</a:t>
            </a:r>
          </a:p>
          <a:p>
            <a:pPr marL="257175" indent="-257175" defTabSz="685800">
              <a:buFont typeface="Symbol" panose="05050102010706020507" pitchFamily="18" charset="2"/>
              <a:buChar char="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Benefits</a:t>
            </a:r>
          </a:p>
          <a:p>
            <a:pPr marL="257175" indent="-257175" defTabSz="685800">
              <a:buFont typeface="Symbol" panose="05050102010706020507" pitchFamily="18" charset="2"/>
              <a:buChar char="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Challenges</a:t>
            </a:r>
          </a:p>
          <a:p>
            <a:pPr marL="257175" indent="-257175" defTabSz="685800">
              <a:buFont typeface="Symbol" panose="05050102010706020507" pitchFamily="18" charset="2"/>
              <a:buChar char=""/>
            </a:pPr>
            <a:r>
              <a:rPr lang="en-GB" sz="21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Next Steps</a:t>
            </a:r>
          </a:p>
          <a:p>
            <a:pPr marL="600075" lvl="1" indent="-257175" defTabSz="685800">
              <a:lnSpc>
                <a:spcPct val="150000"/>
              </a:lnSpc>
              <a:buFont typeface="Symbol" panose="05050102010706020507" pitchFamily="18" charset="2"/>
              <a:buChar char=""/>
            </a:pPr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048BD50D-469D-4389-9166-D7BBCB05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26" y="4826576"/>
            <a:ext cx="1174175" cy="1174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692465-CB30-4405-164E-E06734543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436" y="1576101"/>
            <a:ext cx="3817125" cy="284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58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D26E9F-217F-4553-8F48-32F92A985103}"/>
              </a:ext>
            </a:extLst>
          </p:cNvPr>
          <p:cNvSpPr txBox="1"/>
          <p:nvPr/>
        </p:nvSpPr>
        <p:spPr>
          <a:xfrm>
            <a:off x="2022764" y="1118095"/>
            <a:ext cx="803563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en-GB" sz="3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Introductions</a:t>
            </a:r>
          </a:p>
          <a:p>
            <a:pPr defTabSz="685800"/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Ross Macken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Chair of Eynsham Parish Council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Resident since 2012</a:t>
            </a:r>
          </a:p>
          <a:p>
            <a:pPr marL="685800" lvl="1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Councillor since 2015</a:t>
            </a:r>
          </a:p>
          <a:p>
            <a:pPr defTabSz="685800"/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Katherine Doughty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18 years' experience as a clerk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Clerk of Parish Council since 2017</a:t>
            </a:r>
          </a:p>
        </p:txBody>
      </p:sp>
      <p:pic>
        <p:nvPicPr>
          <p:cNvPr id="8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048BD50D-469D-4389-9166-D7BBCB05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26" y="4826576"/>
            <a:ext cx="1174175" cy="11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48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D26E9F-217F-4553-8F48-32F92A985103}"/>
              </a:ext>
            </a:extLst>
          </p:cNvPr>
          <p:cNvSpPr txBox="1"/>
          <p:nvPr/>
        </p:nvSpPr>
        <p:spPr>
          <a:xfrm>
            <a:off x="2022764" y="1118096"/>
            <a:ext cx="7342493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en-GB" sz="3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Our Parish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Eynsham village and Barnard Gate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Residents 5,000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Dwellings 2,200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Settlement since 6</a:t>
            </a:r>
            <a:r>
              <a:rPr lang="en-GB" sz="2400" baseline="300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century with fascinating history including Eynsham Abbey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Well catered for with many clubs, organisations, pubs, restaurants and local business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Numerous experts and enthusiasts especially around climate change and biodiversity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‘A Great Place to Belong’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048BD50D-469D-4389-9166-D7BBCB05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26" y="4826576"/>
            <a:ext cx="1174175" cy="1174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E7859D-D330-708D-4773-237E2972A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166" y="481330"/>
            <a:ext cx="3394235" cy="235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D26E9F-217F-4553-8F48-32F92A985103}"/>
              </a:ext>
            </a:extLst>
          </p:cNvPr>
          <p:cNvSpPr txBox="1"/>
          <p:nvPr/>
        </p:nvSpPr>
        <p:spPr>
          <a:xfrm>
            <a:off x="2022765" y="1118095"/>
            <a:ext cx="762342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en-GB" sz="3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Our Situation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Garden Village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West Eynsham Strategic Development Area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Potential for an additional 3,200 dwellings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Park and Ride scheme with bus lane to Oxford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Botley West Solar Farm</a:t>
            </a:r>
          </a:p>
          <a:p>
            <a:pPr defTabSz="685800"/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048BD50D-469D-4389-9166-D7BBCB05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26" y="4826576"/>
            <a:ext cx="1174175" cy="1174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EB7976-0FF9-8104-28A2-38713DF11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829" y="1444557"/>
            <a:ext cx="1910130" cy="297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84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048BD50D-469D-4389-9166-D7BBCB05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26" y="4826576"/>
            <a:ext cx="1174175" cy="1174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3CC2E-31DC-71AB-FCBA-FD129EC14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814" y="465812"/>
            <a:ext cx="7159640" cy="506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9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048BD50D-469D-4389-9166-D7BBCB05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26" y="4826576"/>
            <a:ext cx="1174175" cy="1174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0922C4-B8D2-5CB0-1845-52FDD6743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791" y="270162"/>
            <a:ext cx="6817402" cy="58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2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048BD50D-469D-4389-9166-D7BBCB05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26" y="4826576"/>
            <a:ext cx="1174175" cy="1174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845182-0D09-953D-B366-63D66EA9D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055990" y="-599546"/>
            <a:ext cx="5054570" cy="746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94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D26E9F-217F-4553-8F48-32F92A985103}"/>
              </a:ext>
            </a:extLst>
          </p:cNvPr>
          <p:cNvSpPr txBox="1"/>
          <p:nvPr/>
        </p:nvSpPr>
        <p:spPr>
          <a:xfrm>
            <a:off x="2078182" y="384898"/>
            <a:ext cx="80356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en-GB" sz="30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Our Priorities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Preserve the character of the village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Ensure that the developments are created to the best standard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Increase/enhance facilities for our residents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048BD50D-469D-4389-9166-D7BBCB05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26" y="4826576"/>
            <a:ext cx="1174175" cy="1174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A18876-5DAD-54BE-E836-C5F481F8A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732" y="3425765"/>
            <a:ext cx="5611531" cy="234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42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523</Words>
  <Application>Microsoft Office PowerPoint</Application>
  <PresentationFormat>Widescreen</PresentationFormat>
  <Paragraphs>125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Symbol</vt:lpstr>
      <vt:lpstr>Office Theme</vt:lpstr>
      <vt:lpstr>Stewardship Case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Stewardship Case Study</dc:title>
  <dc:creator>Tom McCulloch</dc:creator>
  <cp:lastModifiedBy>Tom McCulloch</cp:lastModifiedBy>
  <cp:revision>1</cp:revision>
  <dcterms:created xsi:type="dcterms:W3CDTF">2023-09-19T07:04:41Z</dcterms:created>
  <dcterms:modified xsi:type="dcterms:W3CDTF">2023-09-19T07:05:30Z</dcterms:modified>
</cp:coreProperties>
</file>